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0" r:id="rId6"/>
    <p:sldId id="258" r:id="rId7"/>
    <p:sldId id="266" r:id="rId8"/>
    <p:sldId id="259" r:id="rId9"/>
    <p:sldId id="263" r:id="rId10"/>
    <p:sldId id="269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91" d="100"/>
          <a:sy n="91" d="100"/>
        </p:scale>
        <p:origin x="50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t>08/20/2022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38350"/>
            <a:ext cx="5029200" cy="11239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Preprints and Publication Ethics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algn="l"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ambria" pitchFamily="18" charset="0"/>
              </a:rPr>
              <a:t>the Good, the Bad, and the Ugly</a:t>
            </a: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162300"/>
            <a:ext cx="44735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Fatemeh</a:t>
            </a:r>
            <a:r>
              <a:rPr lang="en-US" b="1" dirty="0" smtClean="0"/>
              <a:t> </a:t>
            </a:r>
            <a:r>
              <a:rPr lang="en-US" b="1" dirty="0" err="1" smtClean="0"/>
              <a:t>Heidary</a:t>
            </a:r>
            <a:r>
              <a:rPr lang="en-US" b="1" dirty="0" smtClean="0"/>
              <a:t> </a:t>
            </a:r>
            <a:r>
              <a:rPr lang="en-US" dirty="0" smtClean="0"/>
              <a:t>MD</a:t>
            </a:r>
            <a:r>
              <a:rPr lang="en-US" dirty="0"/>
              <a:t>, MPH, PhD, FAAO, FICO </a:t>
            </a:r>
            <a:endParaRPr lang="en-US" dirty="0" smtClean="0"/>
          </a:p>
          <a:p>
            <a:r>
              <a:rPr lang="en-US" dirty="0" smtClean="0"/>
              <a:t>Clinician-Scientist</a:t>
            </a:r>
          </a:p>
          <a:p>
            <a:r>
              <a:rPr lang="en-US" dirty="0" smtClean="0"/>
              <a:t>IVORC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477000" cy="28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371600" y="3105150"/>
            <a:ext cx="69342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Automatic </a:t>
            </a:r>
            <a:r>
              <a:rPr lang="en-US" sz="1200" dirty="0" smtClean="0">
                <a:latin typeface="Cambria" pitchFamily="18" charset="0"/>
              </a:rPr>
              <a:t>update of retracted </a:t>
            </a:r>
            <a:r>
              <a:rPr lang="en-US" sz="1200" dirty="0">
                <a:latin typeface="Cambria" pitchFamily="18" charset="0"/>
              </a:rPr>
              <a:t>papers to </a:t>
            </a:r>
            <a:r>
              <a:rPr lang="en-US" sz="1200" dirty="0" smtClean="0">
                <a:latin typeface="Cambria" pitchFamily="18" charset="0"/>
              </a:rPr>
              <a:t>preprint servers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Academic </a:t>
            </a:r>
            <a:r>
              <a:rPr lang="en-US" sz="1200" dirty="0" smtClean="0">
                <a:latin typeface="Cambria" pitchFamily="18" charset="0"/>
              </a:rPr>
              <a:t>credit (nationally) </a:t>
            </a:r>
            <a:r>
              <a:rPr lang="en-US" sz="1200" dirty="0">
                <a:latin typeface="Cambria" pitchFamily="18" charset="0"/>
              </a:rPr>
              <a:t>to researchers who deposit to preprints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Cambria" pitchFamily="18" charset="0"/>
              </a:rPr>
              <a:t>Possible invasion </a:t>
            </a:r>
            <a:r>
              <a:rPr lang="en-US" sz="1200" dirty="0">
                <a:latin typeface="Cambria" pitchFamily="18" charset="0"/>
              </a:rPr>
              <a:t>of predatory journals to publish preprint </a:t>
            </a:r>
            <a:r>
              <a:rPr lang="en-US" sz="1200" dirty="0" smtClean="0">
                <a:latin typeface="Cambria" pitchFamily="18" charset="0"/>
              </a:rPr>
              <a:t>papers without review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Cambria" pitchFamily="18" charset="0"/>
              </a:rPr>
              <a:t>Necessity of adaptation </a:t>
            </a:r>
            <a:r>
              <a:rPr lang="en-US" sz="1200" dirty="0">
                <a:latin typeface="Cambria" pitchFamily="18" charset="0"/>
              </a:rPr>
              <a:t>of preprints to science integrity principles (e.g. obligatory ethic code)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Integration of preprints to journal contents (</a:t>
            </a:r>
            <a:r>
              <a:rPr lang="en-US" sz="1200" dirty="0" smtClean="0">
                <a:latin typeface="Cambria" pitchFamily="18" charset="0"/>
              </a:rPr>
              <a:t>consider all </a:t>
            </a:r>
            <a:r>
              <a:rPr lang="en-US" sz="1200" dirty="0">
                <a:latin typeface="Cambria" pitchFamily="18" charset="0"/>
              </a:rPr>
              <a:t>submissions </a:t>
            </a:r>
            <a:r>
              <a:rPr lang="en-US" sz="1200" dirty="0" smtClean="0">
                <a:latin typeface="Cambria" pitchFamily="18" charset="0"/>
              </a:rPr>
              <a:t>open-access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smtClean="0">
                <a:latin typeface="Cambria" pitchFamily="18" charset="0"/>
              </a:rPr>
              <a:t>Define the </a:t>
            </a:r>
            <a:r>
              <a:rPr lang="en-US" sz="1200" dirty="0">
                <a:latin typeface="Cambria" pitchFamily="18" charset="0"/>
              </a:rPr>
              <a:t>c</a:t>
            </a:r>
            <a:r>
              <a:rPr lang="en-US" sz="1200" dirty="0" smtClean="0">
                <a:latin typeface="Cambria" pitchFamily="18" charset="0"/>
              </a:rPr>
              <a:t>riteria </a:t>
            </a:r>
            <a:r>
              <a:rPr lang="en-US" sz="1200" dirty="0">
                <a:latin typeface="Cambria" pitchFamily="18" charset="0"/>
              </a:rPr>
              <a:t>to find “Predatory preprints!”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2500" b="1" dirty="0" smtClean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61950"/>
            <a:ext cx="3124200" cy="26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29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ite box with white rib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" y="0"/>
            <a:ext cx="9140371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287655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Emails: </a:t>
            </a:r>
          </a:p>
          <a:p>
            <a:r>
              <a:rPr lang="en-US" sz="1400" dirty="0" smtClean="0"/>
              <a:t>Info@ivorc.com</a:t>
            </a:r>
            <a:endParaRPr lang="en-US" sz="1400" dirty="0"/>
          </a:p>
          <a:p>
            <a:r>
              <a:rPr lang="en-US" sz="1400" dirty="0" smtClean="0"/>
              <a:t>drfatemehheidari@yahoo.com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80833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04800" y="1276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400" b="1" dirty="0" smtClean="0">
                <a:solidFill>
                  <a:srgbClr val="2BAAD3"/>
                </a:solidFill>
                <a:latin typeface="Cambria" pitchFamily="18" charset="0"/>
              </a:rPr>
              <a:t>Conflict </a:t>
            </a:r>
            <a:r>
              <a:rPr lang="en-US" sz="2400" b="1" dirty="0">
                <a:solidFill>
                  <a:srgbClr val="2BAAD3"/>
                </a:solidFill>
                <a:latin typeface="Cambria" pitchFamily="18" charset="0"/>
              </a:rPr>
              <a:t>of</a:t>
            </a:r>
            <a:r>
              <a:rPr lang="en-US" sz="2400" b="1" dirty="0" smtClean="0">
                <a:solidFill>
                  <a:srgbClr val="2BAAD3"/>
                </a:solidFill>
                <a:latin typeface="Cambria" pitchFamily="18" charset="0"/>
              </a:rPr>
              <a:t> Interest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17335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/>
            <a:r>
              <a:rPr lang="en-US" sz="1400" b="1" dirty="0" smtClean="0">
                <a:latin typeface="Cambria" pitchFamily="18" charset="0"/>
              </a:rPr>
              <a:t>Founder and Editor in Chief of</a:t>
            </a:r>
          </a:p>
          <a:p>
            <a:pPr marL="342900" lvl="0" indent="-342900"/>
            <a:endParaRPr lang="en-US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itchFamily="18" charset="0"/>
              </a:rPr>
              <a:t>Medical Hypothesis Discovery and Innovation in Ophthalmology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Cambria" pitchFamily="18" charset="0"/>
              </a:rPr>
              <a:t>Medical Hypothesis, Discovery &amp; Innovation in Optometry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dirty="0">
                <a:latin typeface="Cambria" pitchFamily="18" charset="0"/>
              </a:rPr>
              <a:t>The Eye Open </a:t>
            </a:r>
            <a:r>
              <a:rPr lang="en-US" dirty="0" smtClean="0">
                <a:latin typeface="Cambria" pitchFamily="18" charset="0"/>
              </a:rPr>
              <a:t>Repository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200" dirty="0">
              <a:latin typeface="Cambria" pitchFamily="18" charset="0"/>
            </a:endParaRPr>
          </a:p>
          <a:p>
            <a:pPr lvl="0"/>
            <a:endParaRPr lang="en-US" sz="1700" dirty="0" smtClean="0">
              <a:latin typeface="Cambria" pitchFamily="18" charset="0"/>
            </a:endParaRPr>
          </a:p>
          <a:p>
            <a:pPr lvl="0" algn="ctr"/>
            <a:r>
              <a:rPr lang="en-US" sz="1700" dirty="0" smtClean="0">
                <a:latin typeface="Cambria" pitchFamily="18" charset="0"/>
              </a:rPr>
              <a:t>Other potential COI:</a:t>
            </a:r>
          </a:p>
          <a:p>
            <a:pPr lvl="0" algn="ctr"/>
            <a:r>
              <a:rPr lang="en-US" sz="1700" dirty="0" smtClean="0">
                <a:solidFill>
                  <a:srgbClr val="FF0000"/>
                </a:solidFill>
                <a:latin typeface="Cambria" pitchFamily="18" charset="0"/>
              </a:rPr>
              <a:t>www. drfatemeh.com</a:t>
            </a:r>
            <a:endParaRPr lang="en-US" sz="1700" dirty="0">
              <a:solidFill>
                <a:srgbClr val="FF0000"/>
              </a:solidFill>
              <a:latin typeface="Cambria" pitchFamily="18" charset="0"/>
            </a:endParaRPr>
          </a:p>
          <a:p>
            <a:pPr marL="342900" lvl="0" indent="-342900"/>
            <a:r>
              <a:rPr lang="en-US" sz="800" b="1" dirty="0" smtClean="0">
                <a:latin typeface="Cambria" pitchFamily="18" charset="0"/>
              </a:rPr>
              <a:t>Figures </a:t>
            </a:r>
            <a:r>
              <a:rPr lang="en-US" sz="800" b="1" dirty="0">
                <a:latin typeface="Cambria" pitchFamily="18" charset="0"/>
              </a:rPr>
              <a:t>from: https://unsplash.com/</a:t>
            </a:r>
            <a:endParaRPr lang="en-US" sz="800" b="1" dirty="0" smtClean="0">
              <a:latin typeface="Cambria" pitchFamily="18" charset="0"/>
            </a:endParaRPr>
          </a:p>
        </p:txBody>
      </p:sp>
      <p:pic>
        <p:nvPicPr>
          <p:cNvPr id="1026" name="Picture 2" descr="Basmala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5750"/>
            <a:ext cx="1156724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514350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400" b="1" dirty="0" smtClean="0">
                <a:solidFill>
                  <a:srgbClr val="2BAAD3"/>
                </a:solidFill>
                <a:latin typeface="Cambria" pitchFamily="18" charset="0"/>
              </a:rPr>
              <a:t>History of Preprint</a:t>
            </a:r>
            <a:endParaRPr lang="en-US" sz="2800" b="1" dirty="0" smtClean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50673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Cambria" pitchFamily="18" charset="0"/>
              </a:rPr>
              <a:t>A preprint is a full-draft research paper that is publicized prior to the formal peer review process</a:t>
            </a:r>
            <a:r>
              <a:rPr lang="en-US" sz="2200" dirty="0" smtClean="0">
                <a:latin typeface="Cambria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Cambria" pitchFamily="18" charset="0"/>
              </a:rPr>
              <a:t>The sharing of preprints goes back to at least the 1960s, when the National Institutes of Health circulated biological preprints</a:t>
            </a:r>
            <a:r>
              <a:rPr lang="en-US" sz="2200" dirty="0" smtClean="0">
                <a:latin typeface="Cambria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Cambria" pitchFamily="18" charset="0"/>
              </a:rPr>
              <a:t>In 2017, the Medical Research Council started supporting citations of preprints in grant and fellowship applications, and </a:t>
            </a:r>
            <a:r>
              <a:rPr lang="en-US" sz="2200" dirty="0" err="1">
                <a:latin typeface="Cambria" pitchFamily="18" charset="0"/>
              </a:rPr>
              <a:t>Wellcome</a:t>
            </a:r>
            <a:r>
              <a:rPr lang="en-US" sz="2200" dirty="0">
                <a:latin typeface="Cambria" pitchFamily="18" charset="0"/>
              </a:rPr>
              <a:t> Trust started accepting preprints in grant applications</a:t>
            </a:r>
            <a:r>
              <a:rPr lang="en-US" sz="2200" dirty="0" smtClean="0">
                <a:latin typeface="Cambria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2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Cambria" pitchFamily="18" charset="0"/>
              </a:rPr>
              <a:t>The first preprint study on COVID-19 was published on January 19,  2020,  and  thousands  of  articles  were  published  subsequently.</a:t>
            </a:r>
          </a:p>
          <a:p>
            <a:pPr marL="342900" lvl="0" indent="-342900"/>
            <a:endParaRPr lang="en-US" sz="2500" b="1" dirty="0" smtClean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14350"/>
            <a:ext cx="2588036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6261" y="4320278"/>
            <a:ext cx="23711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https</a:t>
            </a:r>
            <a:r>
              <a:rPr lang="en-US" sz="900" dirty="0"/>
              <a:t>://en.wikipedia.org/wiki/Preprint</a:t>
            </a:r>
          </a:p>
        </p:txBody>
      </p:sp>
    </p:spTree>
    <p:extLst>
      <p:ext uri="{BB962C8B-B14F-4D97-AF65-F5344CB8AC3E}">
        <p14:creationId xmlns:p14="http://schemas.microsoft.com/office/powerpoint/2010/main" val="24230280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1123950"/>
            <a:ext cx="8610600" cy="3028950"/>
          </a:xfrm>
          <a:prstGeom prst="rect">
            <a:avLst/>
          </a:prstGeom>
        </p:spPr>
        <p:txBody>
          <a:bodyPr vert="horz" lIns="91440" tIns="45720" rIns="91440" bIns="45720" numCol="4" rtlCol="0">
            <a:normAutofit fontScale="92500"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Rutgers Optimality Archive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SSRN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Cryptology </a:t>
            </a:r>
            <a:r>
              <a:rPr lang="en-US" sz="1200" dirty="0" err="1">
                <a:latin typeface="Cambria" pitchFamily="18" charset="0"/>
              </a:rPr>
              <a:t>ePrint</a:t>
            </a:r>
            <a:r>
              <a:rPr lang="en-US" sz="1200" dirty="0">
                <a:latin typeface="Cambria" pitchFamily="18" charset="0"/>
              </a:rPr>
              <a:t> Archive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RePEc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CogPrints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HAL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PhilSci</a:t>
            </a:r>
            <a:r>
              <a:rPr lang="en-US" sz="1200" dirty="0">
                <a:latin typeface="Cambria" pitchFamily="18" charset="0"/>
              </a:rPr>
              <a:t>-Archive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E-LIS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Nature </a:t>
            </a:r>
            <a:r>
              <a:rPr lang="en-US" sz="1200" dirty="0" err="1">
                <a:latin typeface="Cambria" pitchFamily="18" charset="0"/>
              </a:rPr>
              <a:t>Precedings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hprints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ViXra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JMIR Preprints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Zenodo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F1000 Research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bioRxiv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Authorea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PeerJ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en-US" sz="1200" dirty="0" err="1">
                <a:latin typeface="Cambria" pitchFamily="18" charset="0"/>
              </a:rPr>
              <a:t>PrePrints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Preprints.org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ChinaXiv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PsyArXiv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SocArXiv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engrXiv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OSF Preprints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INArxiv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ChemRxiv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EarthArXiv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LawArXiv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Wellcome</a:t>
            </a:r>
            <a:r>
              <a:rPr lang="en-US" sz="1200" dirty="0">
                <a:latin typeface="Cambria" pitchFamily="18" charset="0"/>
              </a:rPr>
              <a:t> Open Research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MarXiv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agriRxiv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Gates Open Research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SportRxiv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PaleorXiv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WikiJournal</a:t>
            </a:r>
            <a:r>
              <a:rPr lang="en-US" sz="1200" dirty="0">
                <a:latin typeface="Cambria" pitchFamily="18" charset="0"/>
              </a:rPr>
              <a:t> Preprints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Research Square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Preprints with The Lancet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Cell Sneak Peek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ESSOAr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Arabixiv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EcoEvoRxiv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LISSA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AAS Open Research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MindRxiv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MetaArXiv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AfricArXiv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ECSarXiv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HRB Open Research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Frenxiv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NutriXiv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FocUS</a:t>
            </a:r>
            <a:r>
              <a:rPr lang="en-US" sz="1200" dirty="0">
                <a:latin typeface="Cambria" pitchFamily="18" charset="0"/>
              </a:rPr>
              <a:t> Archive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medRxiv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EdArXiv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APSA Preprints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Beilstein</a:t>
            </a:r>
            <a:r>
              <a:rPr lang="en-US" sz="1200" dirty="0">
                <a:latin typeface="Cambria" pitchFamily="18" charset="0"/>
              </a:rPr>
              <a:t> Archives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Preprints.ru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IndiaRxiv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MediArXiv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BodoArXiv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AMRC Open Research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SciELO</a:t>
            </a:r>
            <a:r>
              <a:rPr lang="en-US" sz="1200" dirty="0">
                <a:latin typeface="Cambria" pitchFamily="18" charset="0"/>
              </a:rPr>
              <a:t> Preprints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TechRxiv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CrimRxiv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>
                <a:latin typeface="Cambria" pitchFamily="18" charset="0"/>
              </a:rPr>
              <a:t>ARPHA Preprints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BioHackrXiv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Eyexiv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200" dirty="0" err="1">
                <a:latin typeface="Cambria" pitchFamily="18" charset="0"/>
              </a:rPr>
              <a:t>Jxiv</a:t>
            </a: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2500" b="1" dirty="0" smtClean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27" y="514350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inux Libertine"/>
              </a:rPr>
              <a:t>List of preprint repositories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462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9600" y="51435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400" b="1" dirty="0">
                <a:solidFill>
                  <a:srgbClr val="2BAAD3"/>
                </a:solidFill>
                <a:latin typeface="Cambria" pitchFamily="18" charset="0"/>
              </a:rPr>
              <a:t>Is preprint good or bad? It’s actually both</a:t>
            </a:r>
            <a:r>
              <a:rPr lang="en-US" sz="2400" b="1" dirty="0" smtClean="0">
                <a:solidFill>
                  <a:srgbClr val="2BAAD3"/>
                </a:solidFill>
                <a:latin typeface="Cambria" pitchFamily="18" charset="0"/>
              </a:rPr>
              <a:t>!</a:t>
            </a:r>
          </a:p>
          <a:p>
            <a:pPr marL="342900" lvl="0" indent="-342900"/>
            <a:endParaRPr lang="en-US" sz="2500" b="1" dirty="0" smtClean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1276350"/>
            <a:ext cx="4152900" cy="283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Although  </a:t>
            </a:r>
            <a:r>
              <a:rPr lang="en-US" sz="1200" dirty="0">
                <a:latin typeface="Cambria" pitchFamily="18" charset="0"/>
              </a:rPr>
              <a:t>studies  show  that  the  average  normal period for the peer reviewing process is 125 days, many of preprints published papers in less than a </a:t>
            </a:r>
            <a:r>
              <a:rPr lang="en-US" sz="1200" dirty="0" smtClean="0">
                <a:latin typeface="Cambria" pitchFamily="18" charset="0"/>
              </a:rPr>
              <a:t>week.</a:t>
            </a:r>
          </a:p>
          <a:p>
            <a:pPr lvl="0"/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itchFamily="18" charset="0"/>
              </a:rPr>
              <a:t>What they do is an initial screening with a few editorial formalities, the details of which are available on preprint websites</a:t>
            </a:r>
            <a:r>
              <a:rPr lang="en-US" sz="1200" dirty="0" smtClean="0">
                <a:latin typeface="Cambria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Cambria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>
                <a:latin typeface="Cambria" pitchFamily="18" charset="0"/>
              </a:rPr>
              <a:t>Although preprints as open publishing platforms provide early access to research outputs, the fact that the papers are not peer reviewed in formal processes has created deep controversies and concerns. </a:t>
            </a:r>
            <a:r>
              <a:rPr lang="en-US" sz="1200" dirty="0" smtClean="0">
                <a:latin typeface="Cambria" pitchFamily="18" charset="0"/>
              </a:rPr>
              <a:t>Tables briefly </a:t>
            </a:r>
            <a:r>
              <a:rPr lang="en-US" sz="1200" dirty="0">
                <a:latin typeface="Cambria" pitchFamily="18" charset="0"/>
              </a:rPr>
              <a:t>lists the advantages and disadvantages of </a:t>
            </a:r>
            <a:r>
              <a:rPr lang="en-US" sz="1200" dirty="0" smtClean="0">
                <a:latin typeface="Cambria" pitchFamily="18" charset="0"/>
              </a:rPr>
              <a:t>preprints.</a:t>
            </a:r>
            <a:endParaRPr lang="en-US" sz="1200" dirty="0">
              <a:latin typeface="Cambria" pitchFamily="18" charset="0"/>
            </a:endParaRPr>
          </a:p>
        </p:txBody>
      </p:sp>
      <p:pic>
        <p:nvPicPr>
          <p:cNvPr id="1030" name="Picture 6" descr="green and white typewriter on blue tex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2550"/>
            <a:ext cx="3384805" cy="22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47725"/>
            <a:ext cx="8766808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587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 smtClean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550"/>
            <a:ext cx="3077803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8671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Source: </a:t>
            </a:r>
            <a:r>
              <a:rPr lang="en-US" sz="1000" b="1" dirty="0" err="1"/>
              <a:t>Heidary</a:t>
            </a:r>
            <a:r>
              <a:rPr lang="en-US" sz="1000" b="1" dirty="0"/>
              <a:t> F,</a:t>
            </a:r>
            <a:r>
              <a:rPr lang="en-US" sz="1000" dirty="0"/>
              <a:t> </a:t>
            </a:r>
            <a:r>
              <a:rPr lang="en-US" sz="1000" dirty="0" err="1"/>
              <a:t>Gharebaghi</a:t>
            </a:r>
            <a:r>
              <a:rPr lang="en-US" sz="1000" dirty="0"/>
              <a:t> R , COVID-19 impact on research and publication ethics. Med Hypothesis </a:t>
            </a:r>
            <a:r>
              <a:rPr lang="en-US" sz="1000" dirty="0" err="1"/>
              <a:t>Discov</a:t>
            </a:r>
            <a:r>
              <a:rPr lang="en-US" sz="1000" dirty="0"/>
              <a:t> </a:t>
            </a:r>
            <a:r>
              <a:rPr lang="en-US" sz="1000" dirty="0" err="1"/>
              <a:t>Innov</a:t>
            </a:r>
            <a:r>
              <a:rPr lang="en-US" sz="1000" dirty="0"/>
              <a:t> </a:t>
            </a:r>
            <a:r>
              <a:rPr lang="en-US" sz="1000" dirty="0" err="1"/>
              <a:t>Ophthalmol</a:t>
            </a:r>
            <a:r>
              <a:rPr lang="en-US" sz="1000" dirty="0"/>
              <a:t>. 2021 Spring; 10(1): 1-4. https://doi.org/10.51329/mehdiophthal1414</a:t>
            </a:r>
          </a:p>
        </p:txBody>
      </p:sp>
      <p:pic>
        <p:nvPicPr>
          <p:cNvPr id="2050" name="Picture 2" descr="white and blue hard rock cafe print round 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8150"/>
            <a:ext cx="4580297" cy="30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94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 and white stop sign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1859"/>
            <a:ext cx="2708585" cy="18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63474"/>
            <a:ext cx="5334000" cy="2462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181350"/>
            <a:ext cx="6747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“Results</a:t>
            </a:r>
            <a:r>
              <a:rPr lang="en-US" sz="1200" dirty="0"/>
              <a:t>: Authors identified 40 retracted pre-prints...</a:t>
            </a:r>
          </a:p>
          <a:p>
            <a:r>
              <a:rPr lang="en-US" sz="1200" dirty="0" smtClean="0"/>
              <a:t>The </a:t>
            </a:r>
            <a:r>
              <a:rPr lang="en-US" sz="1200" dirty="0"/>
              <a:t>increased adoption of pre-prints results in faster identification of erroneous articles compared to the traditional peer-review process</a:t>
            </a:r>
            <a:r>
              <a:rPr lang="en-US" sz="1200" dirty="0" smtClean="0"/>
              <a:t>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55447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550"/>
            <a:ext cx="3696649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86715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Source: </a:t>
            </a:r>
            <a:r>
              <a:rPr lang="en-US" sz="1000" b="1" dirty="0" err="1"/>
              <a:t>Heidary</a:t>
            </a:r>
            <a:r>
              <a:rPr lang="en-US" sz="1000" b="1" dirty="0"/>
              <a:t> F,</a:t>
            </a:r>
            <a:r>
              <a:rPr lang="en-US" sz="1000" dirty="0"/>
              <a:t> </a:t>
            </a:r>
            <a:r>
              <a:rPr lang="en-US" sz="1000" dirty="0" err="1"/>
              <a:t>Gharebaghi</a:t>
            </a:r>
            <a:r>
              <a:rPr lang="en-US" sz="1000" dirty="0"/>
              <a:t> R , COVID-19 impact on research and publication ethics. </a:t>
            </a:r>
            <a:r>
              <a:rPr lang="en-US" sz="1000" b="1" dirty="0"/>
              <a:t>Med Hypothesis </a:t>
            </a:r>
            <a:r>
              <a:rPr lang="en-US" sz="1000" b="1" dirty="0" err="1"/>
              <a:t>Discov</a:t>
            </a:r>
            <a:r>
              <a:rPr lang="en-US" sz="1000" b="1" dirty="0"/>
              <a:t> </a:t>
            </a:r>
            <a:r>
              <a:rPr lang="en-US" sz="1000" b="1" dirty="0" err="1"/>
              <a:t>Innov</a:t>
            </a:r>
            <a:r>
              <a:rPr lang="en-US" sz="1000" b="1" dirty="0"/>
              <a:t> </a:t>
            </a:r>
            <a:r>
              <a:rPr lang="en-US" sz="1000" b="1" dirty="0" err="1"/>
              <a:t>Ophthalmol</a:t>
            </a:r>
            <a:r>
              <a:rPr lang="en-US" sz="1000" b="1" dirty="0"/>
              <a:t>. </a:t>
            </a:r>
            <a:r>
              <a:rPr lang="en-US" sz="1000" dirty="0"/>
              <a:t>2021 Spring; 10(1): 1-4. https://doi.org/10.51329/mehdiophthal1414</a:t>
            </a:r>
          </a:p>
        </p:txBody>
      </p:sp>
      <p:pic>
        <p:nvPicPr>
          <p:cNvPr id="3074" name="Picture 2" descr="man covering face with both hands while sitting on ben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429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638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81000" y="361950"/>
            <a:ext cx="56388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lnSpc>
                <a:spcPct val="170000"/>
              </a:lnSpc>
            </a:pPr>
            <a:r>
              <a:rPr lang="en-US" sz="1400" b="1" dirty="0">
                <a:latin typeface="Cambria" pitchFamily="18" charset="0"/>
              </a:rPr>
              <a:t>The COVID-19 pandemic has highlighted the need for </a:t>
            </a:r>
            <a:r>
              <a:rPr lang="en-US" sz="1400" b="1" dirty="0" smtClean="0">
                <a:latin typeface="Cambria" pitchFamily="18" charset="0"/>
              </a:rPr>
              <a:t>preprints.</a:t>
            </a:r>
          </a:p>
          <a:p>
            <a:pPr marL="342900" indent="-342900">
              <a:lnSpc>
                <a:spcPct val="170000"/>
              </a:lnSpc>
            </a:pPr>
            <a:r>
              <a:rPr lang="en-US" sz="1400" b="1" dirty="0">
                <a:latin typeface="Cambria" pitchFamily="18" charset="0"/>
              </a:rPr>
              <a:t>Preprints are </a:t>
            </a:r>
            <a:r>
              <a:rPr lang="en-US" sz="1400" b="1" dirty="0" smtClean="0">
                <a:latin typeface="Cambria" pitchFamily="18" charset="0"/>
              </a:rPr>
              <a:t>extending </a:t>
            </a:r>
            <a:r>
              <a:rPr lang="en-US" sz="1400" b="1" dirty="0">
                <a:latin typeface="Cambria" pitchFamily="18" charset="0"/>
              </a:rPr>
              <a:t>visibility in </a:t>
            </a:r>
            <a:r>
              <a:rPr lang="en-US" sz="1400" b="1" dirty="0" smtClean="0">
                <a:latin typeface="Cambria" pitchFamily="18" charset="0"/>
              </a:rPr>
              <a:t>all fields</a:t>
            </a:r>
            <a:r>
              <a:rPr lang="en-US" sz="1400" b="1" dirty="0">
                <a:latin typeface="Cambria" pitchFamily="18" charset="0"/>
              </a:rPr>
              <a:t>. </a:t>
            </a:r>
            <a:endParaRPr lang="en-US" sz="1400" b="1" dirty="0" smtClean="0">
              <a:latin typeface="Cambria" pitchFamily="18" charset="0"/>
            </a:endParaRPr>
          </a:p>
          <a:p>
            <a:pPr marL="342900" indent="-342900">
              <a:lnSpc>
                <a:spcPct val="170000"/>
              </a:lnSpc>
            </a:pPr>
            <a:r>
              <a:rPr lang="en-US" sz="1400" b="1" dirty="0" smtClean="0">
                <a:latin typeface="Cambria" pitchFamily="18" charset="0"/>
              </a:rPr>
              <a:t>Preprints </a:t>
            </a:r>
            <a:r>
              <a:rPr lang="en-US" sz="1400" b="1" dirty="0">
                <a:latin typeface="Cambria" pitchFamily="18" charset="0"/>
              </a:rPr>
              <a:t>as the </a:t>
            </a:r>
            <a:r>
              <a:rPr lang="en-US" sz="1400" b="1" dirty="0" smtClean="0">
                <a:latin typeface="Cambria" pitchFamily="18" charset="0"/>
              </a:rPr>
              <a:t>pools to journals  </a:t>
            </a:r>
            <a:endParaRPr lang="en-US" sz="1400" b="1" dirty="0">
              <a:latin typeface="Cambria" pitchFamily="18" charset="0"/>
            </a:endParaRPr>
          </a:p>
          <a:p>
            <a:pPr marL="342900" lvl="0" indent="-342900"/>
            <a:endParaRPr lang="en-US" sz="1200" dirty="0" smtClean="0">
              <a:latin typeface="Cambria" pitchFamily="18" charset="0"/>
            </a:endParaRP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1200" dirty="0" smtClean="0">
              <a:latin typeface="Cambria" pitchFamily="18" charset="0"/>
            </a:endParaRPr>
          </a:p>
          <a:p>
            <a:pPr marL="342900" lvl="0" indent="-342900"/>
            <a:endParaRPr lang="en-US" sz="12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400" dirty="0">
                <a:latin typeface="Cambria" pitchFamily="18" charset="0"/>
              </a:rPr>
              <a:t>Public review of </a:t>
            </a:r>
            <a:r>
              <a:rPr lang="en-US" sz="1400" dirty="0" smtClean="0">
                <a:latin typeface="Cambria" pitchFamily="18" charset="0"/>
              </a:rPr>
              <a:t>preprints, </a:t>
            </a:r>
            <a:r>
              <a:rPr lang="en-US" sz="1400" dirty="0" smtClean="0">
                <a:latin typeface="Cambria" pitchFamily="18" charset="0"/>
              </a:rPr>
              <a:t>through social media to assist the peer review process of the journals although it is not academically reliable.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4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ambria" pitchFamily="18" charset="0"/>
              </a:rPr>
              <a:t>New era in </a:t>
            </a:r>
            <a:r>
              <a:rPr lang="en-US" sz="1400" dirty="0" smtClean="0">
                <a:latin typeface="Cambria" pitchFamily="18" charset="0"/>
              </a:rPr>
              <a:t>the specialized preprints</a:t>
            </a:r>
            <a:r>
              <a:rPr lang="en-US" sz="1400" dirty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(e.g. pulmonary preprint!)</a:t>
            </a:r>
            <a:endParaRPr lang="en-US" sz="14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4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ambria" pitchFamily="18" charset="0"/>
              </a:rPr>
              <a:t>Remove barriers on inequalities of indexing some preprints. </a:t>
            </a:r>
            <a:endParaRPr lang="en-US" sz="14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4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400" dirty="0">
                <a:latin typeface="Cambria" pitchFamily="18" charset="0"/>
              </a:rPr>
              <a:t>Remove </a:t>
            </a:r>
            <a:r>
              <a:rPr lang="en-US" sz="1400" dirty="0" smtClean="0">
                <a:latin typeface="Cambria" pitchFamily="18" charset="0"/>
              </a:rPr>
              <a:t>conflict of interest between journal publishers and preprint owners</a:t>
            </a:r>
            <a:r>
              <a:rPr lang="en-US" sz="1400" dirty="0" smtClean="0">
                <a:latin typeface="Cambria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4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ambria" pitchFamily="18" charset="0"/>
              </a:rPr>
              <a:t>Paid certified independent peer reviewers to check the validity of preprint content.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2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200" dirty="0" smtClean="0">
              <a:latin typeface="Cambria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n-US" sz="1200" dirty="0" smtClean="0">
              <a:latin typeface="Cambria" pitchFamily="18" charset="0"/>
            </a:endParaRPr>
          </a:p>
          <a:p>
            <a:pPr marL="342900" lvl="0" indent="-342900"/>
            <a:endParaRPr lang="en-US" sz="1200" dirty="0" smtClean="0">
              <a:latin typeface="Cambria" pitchFamily="18" charset="0"/>
            </a:endParaRPr>
          </a:p>
          <a:p>
            <a:pPr marL="342900" lvl="0" indent="-342900"/>
            <a:endParaRPr lang="en-US" sz="1200" dirty="0" smtClean="0">
              <a:latin typeface="Cambria" pitchFamily="18" charset="0"/>
            </a:endParaRPr>
          </a:p>
          <a:p>
            <a:pPr marL="342900" lvl="0" indent="-342900"/>
            <a:endParaRPr lang="en-US" sz="2500" b="1" dirty="0" smtClean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61950"/>
            <a:ext cx="2952750" cy="38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968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631</Words>
  <Application>Microsoft Office PowerPoint</Application>
  <PresentationFormat>On-screen Show (16:9)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Linux Libertine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USER</cp:lastModifiedBy>
  <cp:revision>55</cp:revision>
  <dcterms:created xsi:type="dcterms:W3CDTF">2006-08-16T00:00:00Z</dcterms:created>
  <dcterms:modified xsi:type="dcterms:W3CDTF">2022-08-20T07:10:41Z</dcterms:modified>
</cp:coreProperties>
</file>